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257" r:id="rId3"/>
    <p:sldId id="258" r:id="rId4"/>
    <p:sldId id="261" r:id="rId5"/>
    <p:sldId id="259" r:id="rId6"/>
    <p:sldId id="260" r:id="rId7"/>
    <p:sldId id="265" r:id="rId8"/>
    <p:sldId id="267" r:id="rId9"/>
    <p:sldId id="268" r:id="rId10"/>
    <p:sldId id="262" r:id="rId11"/>
    <p:sldId id="263" r:id="rId12"/>
    <p:sldId id="266" r:id="rId13"/>
    <p:sldId id="269" r:id="rId14"/>
    <p:sldId id="270" r:id="rId15"/>
    <p:sldId id="271" r:id="rId16"/>
    <p:sldId id="282" r:id="rId17"/>
    <p:sldId id="272" r:id="rId18"/>
    <p:sldId id="284" r:id="rId19"/>
    <p:sldId id="283" r:id="rId20"/>
    <p:sldId id="285" r:id="rId21"/>
    <p:sldId id="273" r:id="rId22"/>
    <p:sldId id="286" r:id="rId23"/>
    <p:sldId id="274" r:id="rId24"/>
    <p:sldId id="275" r:id="rId25"/>
    <p:sldId id="276" r:id="rId26"/>
    <p:sldId id="287" r:id="rId27"/>
    <p:sldId id="277" r:id="rId28"/>
    <p:sldId id="279" r:id="rId29"/>
    <p:sldId id="278" r:id="rId30"/>
    <p:sldId id="280" r:id="rId31"/>
    <p:sldId id="281" r:id="rId32"/>
    <p:sldId id="26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982" autoAdjust="0"/>
  </p:normalViewPr>
  <p:slideViewPr>
    <p:cSldViewPr>
      <p:cViewPr varScale="1">
        <p:scale>
          <a:sx n="47" d="100"/>
          <a:sy n="47" d="100"/>
        </p:scale>
        <p:origin x="-6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283733-161B-45A7-ABE7-D01060CE6CB9}" type="datetimeFigureOut">
              <a:rPr lang="en-US" smtClean="0"/>
              <a:pPr/>
              <a:t>11/2/2011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9A6F92-CBAC-4556-AEBE-0F715BCF575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69A6F92-CBAC-4556-AEBE-0F715BCF575B}"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http://www.oceansbridge.com/oil-paintings/product/65579/thomasjefferson1800</a:t>
            </a:r>
          </a:p>
          <a:p>
            <a:endParaRPr lang="en-US" dirty="0" smtClean="0"/>
          </a:p>
          <a:p>
            <a:r>
              <a:rPr lang="en-US" dirty="0" smtClean="0"/>
              <a:t>JEFFERSON:</a:t>
            </a:r>
          </a:p>
          <a:p>
            <a:r>
              <a:rPr lang="en-US" dirty="0" smtClean="0"/>
              <a:t>A</a:t>
            </a:r>
            <a:r>
              <a:rPr lang="en-US" baseline="0" dirty="0" smtClean="0"/>
              <a:t> “citizen of the world” but a common man- never lost that touch.</a:t>
            </a:r>
          </a:p>
          <a:p>
            <a:endParaRPr lang="en-US" baseline="0" dirty="0" smtClean="0"/>
          </a:p>
          <a:p>
            <a:r>
              <a:rPr lang="en-US" baseline="0" dirty="0" smtClean="0"/>
              <a:t>Inaugural Address:  “The will of the majority is in all cases to prevail” (demonstrated the democratic spirit of Jefferson)…”that to be rightful must be reasonable; the minority possess their equal rights, which equal law must protect, and to violate would be oppression.”    “We are all Republicans, we are all Federalists.”  (seeking common ground and to show bipartisan spirit).  “honest friendship with all nations, entangling alliances with none.” (demonstrated neutral foreign policy).</a:t>
            </a:r>
          </a:p>
          <a:p>
            <a:endParaRPr lang="en-US" baseline="0" smtClean="0"/>
          </a:p>
          <a:p>
            <a:endParaRPr lang="en-US" baseline="0" dirty="0" smtClean="0"/>
          </a:p>
        </p:txBody>
      </p:sp>
      <p:sp>
        <p:nvSpPr>
          <p:cNvPr id="4" name="Slide Number Placeholder 3"/>
          <p:cNvSpPr>
            <a:spLocks noGrp="1"/>
          </p:cNvSpPr>
          <p:nvPr>
            <p:ph type="sldNum" sz="quarter" idx="10"/>
          </p:nvPr>
        </p:nvSpPr>
        <p:spPr/>
        <p:txBody>
          <a:bodyPr/>
          <a:lstStyle/>
          <a:p>
            <a:fld id="{469A6F92-CBAC-4556-AEBE-0F715BCF575B}"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http://www.fauquiercounty.gov/government/departments/parksrec/index.cfm?action=historical_sites</a:t>
            </a:r>
            <a:endParaRPr lang="en-US" dirty="0"/>
          </a:p>
        </p:txBody>
      </p:sp>
      <p:sp>
        <p:nvSpPr>
          <p:cNvPr id="4" name="Slide Number Placeholder 3"/>
          <p:cNvSpPr>
            <a:spLocks noGrp="1"/>
          </p:cNvSpPr>
          <p:nvPr>
            <p:ph type="sldNum" sz="quarter" idx="10"/>
          </p:nvPr>
        </p:nvSpPr>
        <p:spPr/>
        <p:txBody>
          <a:bodyPr/>
          <a:lstStyle/>
          <a:p>
            <a:fld id="{469A6F92-CBAC-4556-AEBE-0F715BCF575B}"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pPr algn="ctr" eaLnBrk="1" latinLnBrk="0" hangingPunct="1"/>
            <a:fld id="{23A271A1-F6D6-438B-A432-4747EE7ECD40}" type="datetimeFigureOut">
              <a:rPr lang="en-US" smtClean="0"/>
              <a:pPr algn="ctr" eaLnBrk="1" latinLnBrk="0" hangingPunct="1"/>
              <a:t>11/2/2011</a:t>
            </a:fld>
            <a:endParaRPr lang="en-US" sz="2000" dirty="0">
              <a:solidFill>
                <a:srgbClr val="FFFFFF"/>
              </a:solidFill>
            </a:endParaRPr>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pPr algn="r" eaLnBrk="1" latinLnBrk="0" hangingPunct="1"/>
            <a:endParaRPr kumimoji="0" lang="en-US" dirty="0">
              <a:solidFill>
                <a:schemeClr val="tx2"/>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11/2/2011</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F0C94032-CD4C-4C25-B0C2-CEC720522D92}"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23A271A1-F6D6-438B-A432-4747EE7ECD40}" type="datetimeFigureOut">
              <a:rPr lang="en-US" smtClean="0"/>
              <a:pPr/>
              <a:t>11/2/2011</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kumimoji="0"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F0C94032-CD4C-4C25-B0C2-CEC720522D92}" type="slidenum">
              <a:rPr kumimoji="0" lang="en-US" smtClean="0"/>
              <a:pPr/>
              <a:t>‹#›</a:t>
            </a:fld>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3A271A1-F6D6-438B-A432-4747EE7ECD40}" type="datetimeFigureOut">
              <a:rPr lang="en-US" smtClean="0"/>
              <a:pPr/>
              <a:t>11/2/2011</a:t>
            </a:fld>
            <a:endParaRPr lang="en-US" dirty="0"/>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23A271A1-F6D6-438B-A432-4747EE7ECD40}" type="datetimeFigureOut">
              <a:rPr lang="en-US" smtClean="0"/>
              <a:pPr/>
              <a:t>11/2/2011</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2400" dirty="0">
              <a:solidFill>
                <a:srgbClr val="FFFFFF"/>
              </a:solidFill>
            </a:endParaRPr>
          </a:p>
        </p:txBody>
      </p:sp>
      <p:sp>
        <p:nvSpPr>
          <p:cNvPr id="14" name="Footer Placeholder 13"/>
          <p:cNvSpPr>
            <a:spLocks noGrp="1"/>
          </p:cNvSpPr>
          <p:nvPr>
            <p:ph type="ftr" sz="quarter" idx="12"/>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23A271A1-F6D6-438B-A432-4747EE7ECD40}" type="datetimeFigureOut">
              <a:rPr lang="en-US" smtClean="0"/>
              <a:pPr/>
              <a:t>11/2/2011</a:t>
            </a:fld>
            <a:endParaRPr lang="en-US"/>
          </a:p>
        </p:txBody>
      </p:sp>
      <p:sp>
        <p:nvSpPr>
          <p:cNvPr id="10" name="Slide Number Placeholder 9"/>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2" name="Footer Placeholder 11"/>
          <p:cNvSpPr>
            <a:spLocks noGrp="1"/>
          </p:cNvSpPr>
          <p:nvPr>
            <p:ph type="ftr" sz="quarter" idx="17"/>
          </p:nvPr>
        </p:nvSpPr>
        <p:spPr/>
        <p:txBody>
          <a:bodyPr rtlCol="0"/>
          <a:lstStyle/>
          <a:p>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23A271A1-F6D6-438B-A432-4747EE7ECD40}" type="datetimeFigureOut">
              <a:rPr lang="en-US" smtClean="0"/>
              <a:pPr/>
              <a:t>11/2/2011</a:t>
            </a:fld>
            <a:endParaRPr lang="en-US"/>
          </a:p>
        </p:txBody>
      </p:sp>
      <p:sp>
        <p:nvSpPr>
          <p:cNvPr id="12" name="Slide Number Placeholder 11"/>
          <p:cNvSpPr>
            <a:spLocks noGrp="1"/>
          </p:cNvSpPr>
          <p:nvPr>
            <p:ph type="sldNum" sz="quarter" idx="16"/>
          </p:nvPr>
        </p:nvSpPr>
        <p:spPr/>
        <p:txBody>
          <a:bodyPr rtlCol="0"/>
          <a:lstStyle/>
          <a:p>
            <a:pPr algn="ctr" eaLnBrk="1" latinLnBrk="0" hangingPunct="1"/>
            <a:fld id="{F0C94032-CD4C-4C25-B0C2-CEC720522D92}" type="slidenum">
              <a:rPr kumimoji="0" lang="en-US" smtClean="0"/>
              <a:pPr algn="ctr" eaLnBrk="1" latinLnBrk="0" hangingPunct="1"/>
              <a:t>‹#›</a:t>
            </a:fld>
            <a:endParaRPr kumimoji="0" lang="en-US"/>
          </a:p>
        </p:txBody>
      </p:sp>
      <p:sp>
        <p:nvSpPr>
          <p:cNvPr id="14" name="Footer Placeholder 13"/>
          <p:cNvSpPr>
            <a:spLocks noGrp="1"/>
          </p:cNvSpPr>
          <p:nvPr>
            <p:ph type="ftr" sz="quarter" idx="17"/>
          </p:nvPr>
        </p:nvSpPr>
        <p:spPr/>
        <p:txBody>
          <a:bodyPr rtlCol="0"/>
          <a:lstStyle/>
          <a:p>
            <a:endParaRPr kumimoji="0"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3A271A1-F6D6-438B-A432-4747EE7ECD40}" type="datetimeFigureOut">
              <a:rPr lang="en-US" smtClean="0"/>
              <a:pPr/>
              <a:t>11/2/2011</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3A271A1-F6D6-438B-A432-4747EE7ECD40}" type="datetimeFigureOut">
              <a:rPr lang="en-US" smtClean="0"/>
              <a:pPr/>
              <a:t>11/2/2011</a:t>
            </a:fld>
            <a:endParaRPr lang="en-US"/>
          </a:p>
        </p:txBody>
      </p:sp>
      <p:sp>
        <p:nvSpPr>
          <p:cNvPr id="3" name="Footer Placeholder 2"/>
          <p:cNvSpPr>
            <a:spLocks noGrp="1"/>
          </p:cNvSpPr>
          <p:nvPr>
            <p:ph type="ftr" sz="quarter" idx="11"/>
          </p:nvPr>
        </p:nvSpPr>
        <p:spPr/>
        <p:txBody>
          <a:bodyPr/>
          <a:lstStyle/>
          <a:p>
            <a:endParaRPr kumimoji="0" lang="en-US" dirty="0"/>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F0C94032-CD4C-4C25-B0C2-CEC720522D92}" type="slidenum">
              <a:rPr kumimoji="0" lang="en-US" smtClean="0"/>
              <a:pPr/>
              <a:t>‹#›</a:t>
            </a:fld>
            <a:endParaRPr kumimoji="0" lang="en-US" dirty="0">
              <a:solidFill>
                <a:schemeClr val="tx2"/>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23A271A1-F6D6-438B-A432-4747EE7ECD40}" type="datetimeFigureOut">
              <a:rPr lang="en-US" smtClean="0"/>
              <a:pPr/>
              <a:t>11/2/2011</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F0C94032-CD4C-4C25-B0C2-CEC720522D92}" type="slidenum">
              <a:rPr kumimoji="0" lang="en-US" smtClean="0"/>
              <a:pPr/>
              <a:t>‹#›</a:t>
            </a:fld>
            <a:endParaRPr kumimoji="0" lang="en-US" dirty="0">
              <a:solidFill>
                <a:srgbClr val="FFFFFF"/>
              </a:solidFill>
            </a:endParaRPr>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23A271A1-F6D6-438B-A432-4747EE7ECD40}" type="datetimeFigureOut">
              <a:rPr lang="en-US" smtClean="0"/>
              <a:pPr/>
              <a:t>11/2/2011</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pPr algn="ctr" eaLnBrk="1" latinLnBrk="0" hangingPunct="1"/>
            <a:fld id="{F0C94032-CD4C-4C25-B0C2-CEC720522D92}" type="slidenum">
              <a:rPr kumimoji="0" lang="en-US" smtClean="0"/>
              <a:pPr algn="ctr" eaLnBrk="1" latinLnBrk="0" hangingPunct="1"/>
              <a:t>‹#›</a:t>
            </a:fld>
            <a:endParaRPr kumimoji="0" lang="en-US" sz="2800" dirty="0"/>
          </a:p>
        </p:txBody>
      </p:sp>
      <p:sp>
        <p:nvSpPr>
          <p:cNvPr id="14" name="Footer Placeholder 13"/>
          <p:cNvSpPr>
            <a:spLocks noGrp="1"/>
          </p:cNvSpPr>
          <p:nvPr>
            <p:ph type="ftr" sz="quarter" idx="12"/>
          </p:nvPr>
        </p:nvSpPr>
        <p:spPr>
          <a:xfrm>
            <a:off x="1600200" y="6248206"/>
            <a:ext cx="4572000" cy="365125"/>
          </a:xfrm>
        </p:spPr>
        <p:txBody>
          <a:bodyPr rtlCol="0"/>
          <a:lstStyle/>
          <a:p>
            <a:endParaRPr kumimoji="0" lang="en-US" dirty="0"/>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23A271A1-F6D6-438B-A432-4747EE7ECD40}" type="datetimeFigureOut">
              <a:rPr lang="en-US" smtClean="0"/>
              <a:pPr/>
              <a:t>11/2/2011</a:t>
            </a:fld>
            <a:endParaRPr lang="en-US" sz="1400" dirty="0">
              <a:solidFill>
                <a:schemeClr val="tx2"/>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algn="r" eaLnBrk="1" latinLnBrk="0" hangingPunct="1"/>
            <a:endParaRPr kumimoji="0" lang="en-US" sz="1400" dirty="0">
              <a:solidFill>
                <a:schemeClr val="tx2"/>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hyperlink" Target="http://memory.loc.gov/cgi-bin/map_item.pl?data=/home/www/data/gmd/gmd412/g4126/g4126s/ct000071.jp2&amp;style=gmd&amp;itemLink=r?ammem/gmd:@field(NUMBER+@band(g4126s+ct000071))&amp;title=%5bLewis%20and%20Clark%20map,%20with%20annotations%20in%20brown%20ink%20by%20Meriwether%20Lewis,%20tracing%20showing%20the%20Mississippi,%20the%20Missouri%20for%20a%20short%20distance%20above%20Kansas,%20Lakes%20Michigan,%20Superior,%20and%20Winnipeg,%20and%20the%20country%20onwards%20to%20the%20Pacific%5d." TargetMode="External"/><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9.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Jefferson’s Presidency</a:t>
            </a:r>
            <a:endParaRPr lang="en-US" dirty="0"/>
          </a:p>
        </p:txBody>
      </p:sp>
      <p:sp>
        <p:nvSpPr>
          <p:cNvPr id="3" name="Subtitle 2"/>
          <p:cNvSpPr>
            <a:spLocks noGrp="1"/>
          </p:cNvSpPr>
          <p:nvPr>
            <p:ph type="subTitle" idx="1"/>
          </p:nvPr>
        </p:nvSpPr>
        <p:spPr/>
        <p:txBody>
          <a:bodyPr/>
          <a:lstStyle/>
          <a:p>
            <a:r>
              <a:rPr lang="en-US" dirty="0" smtClean="0"/>
              <a:t>American </a:t>
            </a:r>
            <a:r>
              <a:rPr lang="en-US" smtClean="0"/>
              <a:t>Pageant- Chapter 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Judiciary Act of 1801</a:t>
            </a:r>
            <a:endParaRPr lang="en-US" dirty="0"/>
          </a:p>
        </p:txBody>
      </p:sp>
      <p:sp>
        <p:nvSpPr>
          <p:cNvPr id="5" name="Content Placeholder 4"/>
          <p:cNvSpPr>
            <a:spLocks noGrp="1"/>
          </p:cNvSpPr>
          <p:nvPr>
            <p:ph sz="quarter" idx="1"/>
          </p:nvPr>
        </p:nvSpPr>
        <p:spPr/>
        <p:txBody>
          <a:bodyPr/>
          <a:lstStyle/>
          <a:p>
            <a:r>
              <a:rPr lang="en-US" dirty="0" smtClean="0"/>
              <a:t>Signed by John Adams at the “last hour” of his Presidency</a:t>
            </a:r>
          </a:p>
          <a:p>
            <a:r>
              <a:rPr lang="en-US" dirty="0" smtClean="0"/>
              <a:t>Created 16 new federal judgeships</a:t>
            </a:r>
          </a:p>
          <a:p>
            <a:pPr lvl="1"/>
            <a:r>
              <a:rPr lang="en-US" dirty="0" smtClean="0"/>
              <a:t>“Packing the Courts” with Federalist judges</a:t>
            </a:r>
          </a:p>
          <a:p>
            <a:r>
              <a:rPr lang="en-US" dirty="0" smtClean="0"/>
              <a:t>Known as the “midnight judges”</a:t>
            </a:r>
          </a:p>
          <a:p>
            <a:r>
              <a:rPr lang="en-US" dirty="0" smtClean="0"/>
              <a:t>Led to the famous case </a:t>
            </a:r>
            <a:r>
              <a:rPr lang="en-US" i="1" dirty="0" err="1" smtClean="0"/>
              <a:t>Marbury</a:t>
            </a:r>
            <a:r>
              <a:rPr lang="en-US" i="1" dirty="0" smtClean="0"/>
              <a:t> v. Madison</a:t>
            </a:r>
          </a:p>
          <a:p>
            <a:pPr lvl="1"/>
            <a:r>
              <a:rPr lang="en-US" dirty="0" smtClean="0"/>
              <a:t>Marshall Court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11" descr="john marshall.jpg"/>
          <p:cNvPicPr>
            <a:picLocks noGrp="1" noChangeAspect="1"/>
          </p:cNvPicPr>
          <p:nvPr>
            <p:ph sz="quarter" idx="1"/>
          </p:nvPr>
        </p:nvPicPr>
        <p:blipFill>
          <a:blip r:embed="rId3" cstate="print"/>
          <a:stretch>
            <a:fillRect/>
          </a:stretch>
        </p:blipFill>
        <p:spPr>
          <a:xfrm>
            <a:off x="4800600" y="457200"/>
            <a:ext cx="4069916" cy="5760720"/>
          </a:xfrm>
        </p:spPr>
      </p:pic>
      <p:sp>
        <p:nvSpPr>
          <p:cNvPr id="9" name="Title 8"/>
          <p:cNvSpPr>
            <a:spLocks noGrp="1"/>
          </p:cNvSpPr>
          <p:nvPr>
            <p:ph type="title"/>
          </p:nvPr>
        </p:nvSpPr>
        <p:spPr>
          <a:xfrm>
            <a:off x="381000" y="273050"/>
            <a:ext cx="8305800" cy="869950"/>
          </a:xfrm>
        </p:spPr>
        <p:txBody>
          <a:bodyPr/>
          <a:lstStyle/>
          <a:p>
            <a:pPr algn="ctr"/>
            <a:r>
              <a:rPr lang="en-US" dirty="0" smtClean="0">
                <a:solidFill>
                  <a:schemeClr val="tx1"/>
                </a:solidFill>
              </a:rPr>
              <a:t>Chief Justice J</a:t>
            </a:r>
            <a:r>
              <a:rPr lang="en-US" dirty="0" smtClean="0">
                <a:solidFill>
                  <a:schemeClr val="bg1"/>
                </a:solidFill>
              </a:rPr>
              <a:t>ohn Marshall</a:t>
            </a:r>
            <a:endParaRPr lang="en-US" dirty="0">
              <a:solidFill>
                <a:schemeClr val="bg1"/>
              </a:solidFill>
            </a:endParaRPr>
          </a:p>
        </p:txBody>
      </p:sp>
      <p:sp>
        <p:nvSpPr>
          <p:cNvPr id="11" name="Text Placeholder 10"/>
          <p:cNvSpPr>
            <a:spLocks noGrp="1"/>
          </p:cNvSpPr>
          <p:nvPr>
            <p:ph type="body" idx="2"/>
          </p:nvPr>
        </p:nvSpPr>
        <p:spPr>
          <a:xfrm>
            <a:off x="609600" y="1752600"/>
            <a:ext cx="3962400" cy="4343400"/>
          </a:xfrm>
        </p:spPr>
        <p:txBody>
          <a:bodyPr>
            <a:normAutofit/>
          </a:bodyPr>
          <a:lstStyle/>
          <a:p>
            <a:pPr>
              <a:buFont typeface="Arial" pitchFamily="34" charset="0"/>
              <a:buChar char="•"/>
            </a:pPr>
            <a:r>
              <a:rPr lang="en-US" sz="2400" dirty="0" smtClean="0">
                <a:solidFill>
                  <a:schemeClr val="tx1"/>
                </a:solidFill>
              </a:rPr>
              <a:t>Read the document provided on </a:t>
            </a:r>
            <a:r>
              <a:rPr lang="en-US" sz="2400" i="1" dirty="0" err="1" smtClean="0">
                <a:solidFill>
                  <a:schemeClr val="tx1"/>
                </a:solidFill>
              </a:rPr>
              <a:t>Marbury</a:t>
            </a:r>
            <a:r>
              <a:rPr lang="en-US" sz="2400" i="1" dirty="0" smtClean="0">
                <a:solidFill>
                  <a:schemeClr val="tx1"/>
                </a:solidFill>
              </a:rPr>
              <a:t> v Madison.</a:t>
            </a:r>
          </a:p>
          <a:p>
            <a:pPr>
              <a:buFont typeface="Arial" pitchFamily="34" charset="0"/>
              <a:buChar char="•"/>
            </a:pPr>
            <a:r>
              <a:rPr lang="en-US" sz="2400" dirty="0" smtClean="0">
                <a:solidFill>
                  <a:schemeClr val="tx1"/>
                </a:solidFill>
              </a:rPr>
              <a:t>Answer questions 1,2,5</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European Interactions</a:t>
            </a:r>
            <a:endParaRPr lang="en-US" dirty="0"/>
          </a:p>
        </p:txBody>
      </p:sp>
      <p:sp>
        <p:nvSpPr>
          <p:cNvPr id="3" name="Content Placeholder 2"/>
          <p:cNvSpPr>
            <a:spLocks noGrp="1"/>
          </p:cNvSpPr>
          <p:nvPr>
            <p:ph sz="quarter" idx="1"/>
          </p:nvPr>
        </p:nvSpPr>
        <p:spPr/>
        <p:txBody>
          <a:bodyPr/>
          <a:lstStyle/>
          <a:p>
            <a:r>
              <a:rPr lang="en-US" dirty="0" smtClean="0"/>
              <a:t>France and Spain = cession of trans-Mississippi Louisiana and New Orleans to France</a:t>
            </a:r>
          </a:p>
          <a:p>
            <a:endParaRPr lang="en-US" dirty="0" smtClean="0"/>
          </a:p>
          <a:p>
            <a:r>
              <a:rPr lang="en-US" dirty="0" smtClean="0"/>
              <a:t>Pinckney’s Treaty become invalid- loss of navigation and warehousing rights-  affects western farmers most.</a:t>
            </a:r>
          </a:p>
          <a:p>
            <a:endParaRPr lang="en-US" dirty="0" smtClean="0"/>
          </a:p>
          <a:p>
            <a:r>
              <a:rPr lang="en-US" dirty="0" smtClean="0"/>
              <a:t>Jefferson concerned about fighting Napoleon to regain access.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Louisiana Purchase</a:t>
            </a:r>
            <a:endParaRPr lang="en-US" dirty="0"/>
          </a:p>
        </p:txBody>
      </p:sp>
      <p:sp>
        <p:nvSpPr>
          <p:cNvPr id="3" name="Content Placeholder 2"/>
          <p:cNvSpPr>
            <a:spLocks noGrp="1"/>
          </p:cNvSpPr>
          <p:nvPr>
            <p:ph sz="quarter" idx="1"/>
          </p:nvPr>
        </p:nvSpPr>
        <p:spPr/>
        <p:txBody>
          <a:bodyPr/>
          <a:lstStyle/>
          <a:p>
            <a:r>
              <a:rPr lang="en-US" dirty="0" smtClean="0"/>
              <a:t>Robert Livingston and James Monroe</a:t>
            </a:r>
          </a:p>
          <a:p>
            <a:r>
              <a:rPr lang="en-US" dirty="0" smtClean="0"/>
              <a:t>1803</a:t>
            </a:r>
          </a:p>
          <a:p>
            <a:r>
              <a:rPr lang="en-US" dirty="0" smtClean="0"/>
              <a:t>Intended to purchase New Orleans and any surrounding land they could for up to $10 million</a:t>
            </a:r>
          </a:p>
          <a:p>
            <a:r>
              <a:rPr lang="en-US" dirty="0" smtClean="0"/>
              <a:t>Napoleon sold the entire Louisiana Territory for $15 million.</a:t>
            </a:r>
          </a:p>
          <a:p>
            <a:pPr>
              <a:buNone/>
            </a:pPr>
            <a:endParaRPr lang="en-US" dirty="0" smtClean="0"/>
          </a:p>
          <a:p>
            <a:pPr algn="ctr">
              <a:buNone/>
            </a:pPr>
            <a:r>
              <a:rPr lang="en-US" sz="3600" dirty="0" smtClean="0">
                <a:solidFill>
                  <a:srgbClr val="FF0000"/>
                </a:solidFill>
              </a:rPr>
              <a:t>WHY?</a:t>
            </a:r>
            <a:endParaRPr lang="en-US" sz="36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Napoleon</a:t>
            </a:r>
            <a:endParaRPr lang="en-US" dirty="0"/>
          </a:p>
        </p:txBody>
      </p:sp>
      <p:sp>
        <p:nvSpPr>
          <p:cNvPr id="3" name="Content Placeholder 2"/>
          <p:cNvSpPr>
            <a:spLocks noGrp="1"/>
          </p:cNvSpPr>
          <p:nvPr>
            <p:ph sz="quarter" idx="1"/>
          </p:nvPr>
        </p:nvSpPr>
        <p:spPr/>
        <p:txBody>
          <a:bodyPr/>
          <a:lstStyle/>
          <a:p>
            <a:r>
              <a:rPr lang="en-US" dirty="0" smtClean="0"/>
              <a:t>Lost Haiti during a rebellion led by Toussaint </a:t>
            </a:r>
            <a:r>
              <a:rPr lang="en-US" dirty="0" err="1" smtClean="0"/>
              <a:t>L’Ouverture</a:t>
            </a:r>
            <a:r>
              <a:rPr lang="en-US" dirty="0" smtClean="0"/>
              <a:t> = no need for Louisiana’s food supplies</a:t>
            </a:r>
          </a:p>
          <a:p>
            <a:r>
              <a:rPr lang="en-US" dirty="0" smtClean="0"/>
              <a:t>Wanted/Needed $$$ to defeat British</a:t>
            </a:r>
          </a:p>
          <a:p>
            <a:r>
              <a:rPr lang="en-US" dirty="0" smtClean="0"/>
              <a:t>Feared a British and American alliance if he didn’t negotiate a deal.</a:t>
            </a:r>
          </a:p>
          <a:p>
            <a:endParaRPr lang="en-US" dirty="0" smtClean="0"/>
          </a:p>
          <a:p>
            <a:r>
              <a:rPr lang="en-US" dirty="0" smtClean="0"/>
              <a:t>Louisiana Purchase = 1803= doubled the size of the United States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Conflict of Conscience</a:t>
            </a:r>
            <a:endParaRPr lang="en-US" dirty="0"/>
          </a:p>
        </p:txBody>
      </p:sp>
      <p:sp>
        <p:nvSpPr>
          <p:cNvPr id="3" name="Content Placeholder 2"/>
          <p:cNvSpPr>
            <a:spLocks noGrp="1"/>
          </p:cNvSpPr>
          <p:nvPr>
            <p:ph sz="quarter" idx="1"/>
          </p:nvPr>
        </p:nvSpPr>
        <p:spPr/>
        <p:txBody>
          <a:bodyPr/>
          <a:lstStyle/>
          <a:p>
            <a:r>
              <a:rPr lang="en-US" dirty="0" smtClean="0"/>
              <a:t>Jefferson = strict constructionist</a:t>
            </a:r>
          </a:p>
          <a:p>
            <a:r>
              <a:rPr lang="en-US" dirty="0" smtClean="0"/>
              <a:t>Purchase of land was not a Presidential “duty” listed in the Constitution</a:t>
            </a:r>
          </a:p>
          <a:p>
            <a:endParaRPr lang="en-US" dirty="0" smtClean="0"/>
          </a:p>
          <a:p>
            <a:r>
              <a:rPr lang="en-US" dirty="0" smtClean="0"/>
              <a:t>Jefferson wanted to expand farmable land</a:t>
            </a:r>
          </a:p>
          <a:p>
            <a:r>
              <a:rPr lang="en-US" dirty="0" smtClean="0"/>
              <a:t>Lead to his dream of an agrarian society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ouisiana Purchase.jpg"/>
          <p:cNvPicPr>
            <a:picLocks noGrp="1" noChangeAspect="1"/>
          </p:cNvPicPr>
          <p:nvPr>
            <p:ph sz="quarter" idx="1"/>
          </p:nvPr>
        </p:nvPicPr>
        <p:blipFill>
          <a:blip r:embed="rId2" cstate="print"/>
          <a:stretch>
            <a:fillRect/>
          </a:stretch>
        </p:blipFill>
        <p:spPr>
          <a:xfrm>
            <a:off x="1371600" y="1600200"/>
            <a:ext cx="6459588" cy="420624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Corps of Discovery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Lewis and Clark</a:t>
            </a:r>
          </a:p>
          <a:p>
            <a:r>
              <a:rPr lang="en-US" dirty="0" smtClean="0"/>
              <a:t>Translator Sacajawea</a:t>
            </a:r>
          </a:p>
          <a:p>
            <a:r>
              <a:rPr lang="en-US" dirty="0" smtClean="0"/>
              <a:t>1804</a:t>
            </a:r>
          </a:p>
          <a:p>
            <a:r>
              <a:rPr lang="en-US" dirty="0" smtClean="0"/>
              <a:t>Explored land in the West, all the way to the Pacific coast</a:t>
            </a:r>
          </a:p>
          <a:p>
            <a:r>
              <a:rPr lang="en-US" dirty="0" smtClean="0"/>
              <a:t>Notebooks containing maps, flora and fauna, Indian tribes</a:t>
            </a:r>
          </a:p>
          <a:p>
            <a:r>
              <a:rPr lang="en-US" dirty="0" smtClean="0"/>
              <a:t>Helped the East to have a better understanding of the West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pic>
        <p:nvPicPr>
          <p:cNvPr id="7" name="Content Placeholder 6" descr="M Lewis.gif"/>
          <p:cNvPicPr>
            <a:picLocks noGrp="1" noChangeAspect="1"/>
          </p:cNvPicPr>
          <p:nvPr>
            <p:ph sz="quarter" idx="1"/>
          </p:nvPr>
        </p:nvPicPr>
        <p:blipFill>
          <a:blip r:embed="rId2" cstate="print"/>
          <a:stretch>
            <a:fillRect/>
          </a:stretch>
        </p:blipFill>
        <p:spPr>
          <a:xfrm>
            <a:off x="1366837" y="2446338"/>
            <a:ext cx="2371725" cy="2857500"/>
          </a:xfrm>
        </p:spPr>
      </p:pic>
      <p:pic>
        <p:nvPicPr>
          <p:cNvPr id="8" name="Content Placeholder 7" descr="W Clark.gif"/>
          <p:cNvPicPr>
            <a:picLocks noGrp="1" noChangeAspect="1"/>
          </p:cNvPicPr>
          <p:nvPr>
            <p:ph sz="quarter" idx="2"/>
          </p:nvPr>
        </p:nvPicPr>
        <p:blipFill>
          <a:blip r:embed="rId3" cstate="print"/>
          <a:stretch>
            <a:fillRect/>
          </a:stretch>
        </p:blipFill>
        <p:spPr>
          <a:xfrm>
            <a:off x="5638800" y="3352800"/>
            <a:ext cx="2371725" cy="2857500"/>
          </a:xfrm>
        </p:spPr>
      </p:pic>
      <p:sp>
        <p:nvSpPr>
          <p:cNvPr id="9" name="TextBox 8"/>
          <p:cNvSpPr txBox="1"/>
          <p:nvPr/>
        </p:nvSpPr>
        <p:spPr>
          <a:xfrm>
            <a:off x="838200" y="5715000"/>
            <a:ext cx="3505200" cy="52322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en-US" sz="2800" dirty="0" smtClean="0"/>
              <a:t>Meriwether Lewis</a:t>
            </a:r>
            <a:endParaRPr lang="en-US" sz="2800" dirty="0"/>
          </a:p>
        </p:txBody>
      </p:sp>
      <p:sp>
        <p:nvSpPr>
          <p:cNvPr id="10" name="TextBox 9"/>
          <p:cNvSpPr txBox="1"/>
          <p:nvPr/>
        </p:nvSpPr>
        <p:spPr>
          <a:xfrm>
            <a:off x="5334000" y="2209800"/>
            <a:ext cx="3276600" cy="52322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rtlCol="0">
            <a:spAutoFit/>
          </a:bodyPr>
          <a:lstStyle/>
          <a:p>
            <a:pPr algn="ctr"/>
            <a:r>
              <a:rPr lang="en-US" sz="2800" dirty="0" smtClean="0"/>
              <a:t>William Clark</a:t>
            </a: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Notebooks of Meriwether Lewis</a:t>
            </a:r>
            <a:endParaRPr lang="en-US"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685806" y="1905000"/>
            <a:ext cx="2995745" cy="3291840"/>
          </a:xfrm>
          <a:prstGeom prst="rect">
            <a:avLst/>
          </a:prstGeom>
          <a:noFill/>
          <a:ln w="9525">
            <a:noFill/>
            <a:miter lim="800000"/>
            <a:headEnd/>
            <a:tailEnd/>
          </a:ln>
        </p:spPr>
      </p:pic>
      <p:pic>
        <p:nvPicPr>
          <p:cNvPr id="1028" name="Picture 4" descr="http://memory.loc.gov/gmd/gmd412/g4126/g4126s/ct000071.gif">
            <a:hlinkClick r:id="rId3"/>
          </p:cNvPr>
          <p:cNvPicPr>
            <a:picLocks noChangeAspect="1" noChangeArrowheads="1"/>
          </p:cNvPicPr>
          <p:nvPr/>
        </p:nvPicPr>
        <p:blipFill>
          <a:blip r:embed="rId4" cstate="print"/>
          <a:srcRect/>
          <a:stretch>
            <a:fillRect/>
          </a:stretch>
        </p:blipFill>
        <p:spPr bwMode="auto">
          <a:xfrm>
            <a:off x="3962400" y="2514600"/>
            <a:ext cx="4893873" cy="3291840"/>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Beginning of Mudslinging</a:t>
            </a:r>
            <a:endParaRPr lang="en-US" dirty="0"/>
          </a:p>
        </p:txBody>
      </p:sp>
      <p:sp>
        <p:nvSpPr>
          <p:cNvPr id="3" name="Content Placeholder 2"/>
          <p:cNvSpPr>
            <a:spLocks noGrp="1"/>
          </p:cNvSpPr>
          <p:nvPr>
            <p:ph sz="quarter" idx="1"/>
          </p:nvPr>
        </p:nvSpPr>
        <p:spPr/>
        <p:txBody>
          <a:bodyPr/>
          <a:lstStyle/>
          <a:p>
            <a:r>
              <a:rPr lang="en-US" dirty="0" smtClean="0"/>
              <a:t>Election of 1800</a:t>
            </a:r>
          </a:p>
          <a:p>
            <a:pPr lvl="1"/>
            <a:r>
              <a:rPr lang="en-US" dirty="0" smtClean="0"/>
              <a:t>Adams vs. Jefferson-  Part 2</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Corps of Discovery Map</a:t>
            </a:r>
            <a:endParaRPr lang="en-US" dirty="0"/>
          </a:p>
        </p:txBody>
      </p:sp>
      <p:pic>
        <p:nvPicPr>
          <p:cNvPr id="4" name="Content Placeholder 3" descr="Lewis and Clark map.jpg"/>
          <p:cNvPicPr>
            <a:picLocks noGrp="1" noChangeAspect="1"/>
          </p:cNvPicPr>
          <p:nvPr>
            <p:ph sz="quarter" idx="1"/>
          </p:nvPr>
        </p:nvPicPr>
        <p:blipFill>
          <a:blip r:embed="rId2" cstate="print"/>
          <a:stretch>
            <a:fillRect/>
          </a:stretch>
        </p:blipFill>
        <p:spPr>
          <a:xfrm>
            <a:off x="1739819" y="1600200"/>
            <a:ext cx="5899311" cy="44958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Treason??</a:t>
            </a:r>
            <a:endParaRPr lang="en-US" dirty="0"/>
          </a:p>
        </p:txBody>
      </p:sp>
      <p:sp>
        <p:nvSpPr>
          <p:cNvPr id="3" name="Content Placeholder 2"/>
          <p:cNvSpPr>
            <a:spLocks noGrp="1"/>
          </p:cNvSpPr>
          <p:nvPr>
            <p:ph sz="quarter" idx="1"/>
          </p:nvPr>
        </p:nvSpPr>
        <p:spPr/>
        <p:txBody>
          <a:bodyPr/>
          <a:lstStyle/>
          <a:p>
            <a:r>
              <a:rPr lang="en-US" dirty="0" smtClean="0"/>
              <a:t>Aaron Burr</a:t>
            </a:r>
          </a:p>
          <a:p>
            <a:r>
              <a:rPr lang="en-US" dirty="0" smtClean="0"/>
              <a:t>2 attempts to lead a section of the US to break away from the nation</a:t>
            </a:r>
          </a:p>
          <a:p>
            <a:pPr lvl="1"/>
            <a:r>
              <a:rPr lang="en-US" dirty="0" smtClean="0"/>
              <a:t>New York</a:t>
            </a:r>
          </a:p>
          <a:p>
            <a:pPr lvl="1"/>
            <a:r>
              <a:rPr lang="en-US" dirty="0" smtClean="0"/>
              <a:t>West</a:t>
            </a:r>
          </a:p>
          <a:p>
            <a:r>
              <a:rPr lang="en-US" dirty="0" smtClean="0"/>
              <a:t>Plots were discovered BOTH times</a:t>
            </a:r>
          </a:p>
          <a:p>
            <a:r>
              <a:rPr lang="en-US" dirty="0" smtClean="0"/>
              <a:t>Scheme in the West led to him being tried for TREASON- not guilty</a:t>
            </a:r>
          </a:p>
          <a:p>
            <a:r>
              <a:rPr lang="en-US" dirty="0" smtClean="0"/>
              <a:t>Spent rest of life in Europe</a:t>
            </a:r>
          </a:p>
          <a:p>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Death of Hamilton</a:t>
            </a:r>
            <a:endParaRPr lang="en-US" dirty="0"/>
          </a:p>
        </p:txBody>
      </p:sp>
      <p:pic>
        <p:nvPicPr>
          <p:cNvPr id="4" name="Content Placeholder 3" descr="BurrHamilton.jpg"/>
          <p:cNvPicPr>
            <a:picLocks noGrp="1" noChangeAspect="1"/>
          </p:cNvPicPr>
          <p:nvPr>
            <p:ph sz="quarter" idx="1"/>
          </p:nvPr>
        </p:nvPicPr>
        <p:blipFill>
          <a:blip r:embed="rId2" cstate="print"/>
          <a:stretch>
            <a:fillRect/>
          </a:stretch>
        </p:blipFill>
        <p:spPr>
          <a:xfrm>
            <a:off x="1447801" y="1645920"/>
            <a:ext cx="5485312" cy="5029200"/>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British- France War</a:t>
            </a:r>
            <a:endParaRPr lang="en-US" dirty="0"/>
          </a:p>
        </p:txBody>
      </p:sp>
      <p:sp>
        <p:nvSpPr>
          <p:cNvPr id="3" name="Content Placeholder 2"/>
          <p:cNvSpPr>
            <a:spLocks noGrp="1"/>
          </p:cNvSpPr>
          <p:nvPr>
            <p:ph sz="quarter" idx="1"/>
          </p:nvPr>
        </p:nvSpPr>
        <p:spPr/>
        <p:txBody>
          <a:bodyPr/>
          <a:lstStyle/>
          <a:p>
            <a:r>
              <a:rPr lang="en-US" dirty="0" smtClean="0"/>
              <a:t>Impact on the US???</a:t>
            </a:r>
          </a:p>
          <a:p>
            <a:endParaRPr lang="en-US" dirty="0" smtClean="0"/>
          </a:p>
          <a:p>
            <a:r>
              <a:rPr lang="en-US" dirty="0" smtClean="0"/>
              <a:t>Trade</a:t>
            </a:r>
          </a:p>
          <a:p>
            <a:r>
              <a:rPr lang="en-US" dirty="0" err="1" smtClean="0"/>
              <a:t>Impressment</a:t>
            </a:r>
            <a:endParaRPr lang="en-US" dirty="0" smtClean="0"/>
          </a:p>
          <a:p>
            <a:endParaRPr lang="en-US" dirty="0"/>
          </a:p>
        </p:txBody>
      </p:sp>
      <p:pic>
        <p:nvPicPr>
          <p:cNvPr id="4" name="Picture 3" descr="impressment_by_royal_navy.jpg"/>
          <p:cNvPicPr>
            <a:picLocks noChangeAspect="1"/>
          </p:cNvPicPr>
          <p:nvPr/>
        </p:nvPicPr>
        <p:blipFill>
          <a:blip r:embed="rId2" cstate="print"/>
          <a:stretch>
            <a:fillRect/>
          </a:stretch>
        </p:blipFill>
        <p:spPr>
          <a:xfrm>
            <a:off x="1524000" y="4114800"/>
            <a:ext cx="5837570" cy="228600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Loss of neutral trading rights</a:t>
            </a:r>
            <a:endParaRPr lang="en-US" dirty="0"/>
          </a:p>
        </p:txBody>
      </p:sp>
      <p:sp>
        <p:nvSpPr>
          <p:cNvPr id="3" name="Content Placeholder 2"/>
          <p:cNvSpPr>
            <a:spLocks noGrp="1"/>
          </p:cNvSpPr>
          <p:nvPr>
            <p:ph sz="quarter" idx="2"/>
          </p:nvPr>
        </p:nvSpPr>
        <p:spPr/>
        <p:txBody>
          <a:bodyPr>
            <a:normAutofit lnSpcReduction="10000"/>
          </a:bodyPr>
          <a:lstStyle/>
          <a:p>
            <a:r>
              <a:rPr lang="en-US" dirty="0" smtClean="0"/>
              <a:t>Orders in Council-</a:t>
            </a:r>
          </a:p>
          <a:p>
            <a:pPr>
              <a:buNone/>
            </a:pPr>
            <a:r>
              <a:rPr lang="en-US" dirty="0" smtClean="0"/>
              <a:t>Britain closed European ports (under French control) to all imports and exports</a:t>
            </a:r>
          </a:p>
          <a:p>
            <a:r>
              <a:rPr lang="en-US" dirty="0" smtClean="0"/>
              <a:t>Caveat- ships let through if they went to Britain first</a:t>
            </a:r>
          </a:p>
        </p:txBody>
      </p:sp>
      <p:sp>
        <p:nvSpPr>
          <p:cNvPr id="6" name="Content Placeholder 5"/>
          <p:cNvSpPr>
            <a:spLocks noGrp="1"/>
          </p:cNvSpPr>
          <p:nvPr>
            <p:ph sz="quarter" idx="4"/>
          </p:nvPr>
        </p:nvSpPr>
        <p:spPr>
          <a:xfrm>
            <a:off x="4800600" y="2438400"/>
            <a:ext cx="3886200" cy="1828800"/>
          </a:xfrm>
        </p:spPr>
        <p:txBody>
          <a:bodyPr/>
          <a:lstStyle/>
          <a:p>
            <a:r>
              <a:rPr lang="en-US" dirty="0" smtClean="0"/>
              <a:t>Napoleon retaliated</a:t>
            </a:r>
          </a:p>
          <a:p>
            <a:r>
              <a:rPr lang="en-US" dirty="0" smtClean="0"/>
              <a:t>Seizure of all ships entering British ports</a:t>
            </a:r>
            <a:endParaRPr lang="en-US" dirty="0"/>
          </a:p>
        </p:txBody>
      </p:sp>
      <p:sp>
        <p:nvSpPr>
          <p:cNvPr id="4" name="Text Placeholder 3"/>
          <p:cNvSpPr>
            <a:spLocks noGrp="1"/>
          </p:cNvSpPr>
          <p:nvPr>
            <p:ph type="body" sz="quarter" idx="1"/>
          </p:nvPr>
        </p:nvSpPr>
        <p:spPr/>
        <p:txBody>
          <a:bodyPr>
            <a:normAutofit/>
          </a:bodyPr>
          <a:lstStyle/>
          <a:p>
            <a:pPr algn="ctr"/>
            <a:r>
              <a:rPr lang="en-US" sz="2400" dirty="0" smtClean="0"/>
              <a:t>British</a:t>
            </a:r>
            <a:endParaRPr lang="en-US" sz="2400" dirty="0"/>
          </a:p>
        </p:txBody>
      </p:sp>
      <p:sp>
        <p:nvSpPr>
          <p:cNvPr id="5" name="Text Placeholder 4"/>
          <p:cNvSpPr>
            <a:spLocks noGrp="1"/>
          </p:cNvSpPr>
          <p:nvPr>
            <p:ph type="body" sz="quarter" idx="3"/>
          </p:nvPr>
        </p:nvSpPr>
        <p:spPr/>
        <p:txBody>
          <a:bodyPr>
            <a:normAutofit/>
          </a:bodyPr>
          <a:lstStyle/>
          <a:p>
            <a:pPr algn="ctr"/>
            <a:r>
              <a:rPr lang="en-US" sz="2400" dirty="0" smtClean="0"/>
              <a:t>France</a:t>
            </a:r>
            <a:endParaRPr lang="en-US" sz="2400" dirty="0"/>
          </a:p>
        </p:txBody>
      </p:sp>
      <p:sp>
        <p:nvSpPr>
          <p:cNvPr id="7" name="TextBox 6"/>
          <p:cNvSpPr txBox="1"/>
          <p:nvPr/>
        </p:nvSpPr>
        <p:spPr>
          <a:xfrm>
            <a:off x="4800600" y="5029200"/>
            <a:ext cx="3886200" cy="954107"/>
          </a:xfrm>
          <a:prstGeom prst="rect">
            <a:avLst/>
          </a:prstGeom>
          <a:ln w="38100"/>
        </p:spPr>
        <p:style>
          <a:lnRef idx="2">
            <a:schemeClr val="accent5"/>
          </a:lnRef>
          <a:fillRef idx="1">
            <a:schemeClr val="lt1"/>
          </a:fillRef>
          <a:effectRef idx="0">
            <a:schemeClr val="accent5"/>
          </a:effectRef>
          <a:fontRef idx="minor">
            <a:schemeClr val="dk1"/>
          </a:fontRef>
        </p:style>
        <p:txBody>
          <a:bodyPr wrap="square" rtlCol="0">
            <a:spAutoFit/>
          </a:bodyPr>
          <a:lstStyle/>
          <a:p>
            <a:r>
              <a:rPr lang="en-US" sz="2800" dirty="0" smtClean="0"/>
              <a:t>US has no way to trade- hurts economy</a:t>
            </a:r>
            <a:endParaRPr lang="en-US" sz="28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err="1" smtClean="0"/>
              <a:t>Impressment</a:t>
            </a:r>
            <a:endParaRPr lang="en-US" dirty="0"/>
          </a:p>
        </p:txBody>
      </p:sp>
      <p:sp>
        <p:nvSpPr>
          <p:cNvPr id="8" name="Content Placeholder 7"/>
          <p:cNvSpPr>
            <a:spLocks noGrp="1"/>
          </p:cNvSpPr>
          <p:nvPr>
            <p:ph sz="quarter" idx="1"/>
          </p:nvPr>
        </p:nvSpPr>
        <p:spPr/>
        <p:txBody>
          <a:bodyPr/>
          <a:lstStyle/>
          <a:p>
            <a:r>
              <a:rPr lang="en-US" dirty="0" smtClean="0"/>
              <a:t>British </a:t>
            </a:r>
            <a:r>
              <a:rPr lang="en-US" dirty="0" err="1" smtClean="0"/>
              <a:t>impressment</a:t>
            </a:r>
            <a:r>
              <a:rPr lang="en-US" dirty="0" smtClean="0"/>
              <a:t> of American sailors</a:t>
            </a:r>
          </a:p>
          <a:p>
            <a:endParaRPr lang="en-US" dirty="0" smtClean="0"/>
          </a:p>
          <a:p>
            <a:r>
              <a:rPr lang="en-US" dirty="0" smtClean="0"/>
              <a:t>Chesapeake incident</a:t>
            </a:r>
          </a:p>
          <a:p>
            <a:pPr lvl="1"/>
            <a:r>
              <a:rPr lang="en-US" dirty="0" smtClean="0"/>
              <a:t>Off the coast of VA</a:t>
            </a:r>
          </a:p>
          <a:p>
            <a:pPr lvl="1"/>
            <a:r>
              <a:rPr lang="en-US" dirty="0" smtClean="0"/>
              <a:t>Fighting ensued between Chesapeake and British ship</a:t>
            </a:r>
          </a:p>
          <a:p>
            <a:pPr lvl="1"/>
            <a:r>
              <a:rPr lang="en-US" dirty="0" smtClean="0"/>
              <a:t>Injury and death of American sailors</a:t>
            </a:r>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i="1" dirty="0" smtClean="0"/>
              <a:t>Chesapeake </a:t>
            </a:r>
            <a:r>
              <a:rPr lang="en-US" dirty="0" smtClean="0"/>
              <a:t>Affair</a:t>
            </a:r>
            <a:endParaRPr lang="en-US" dirty="0"/>
          </a:p>
        </p:txBody>
      </p:sp>
      <p:pic>
        <p:nvPicPr>
          <p:cNvPr id="4" name="Content Placeholder 3" descr="ChesapeakeLeopard.jpg"/>
          <p:cNvPicPr>
            <a:picLocks noGrp="1" noChangeAspect="1"/>
          </p:cNvPicPr>
          <p:nvPr>
            <p:ph sz="quarter" idx="1"/>
          </p:nvPr>
        </p:nvPicPr>
        <p:blipFill>
          <a:blip r:embed="rId2" cstate="print"/>
          <a:stretch>
            <a:fillRect/>
          </a:stretch>
        </p:blipFill>
        <p:spPr>
          <a:xfrm>
            <a:off x="1752600" y="1981200"/>
            <a:ext cx="5446502" cy="3566160"/>
          </a:xfr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 Responds</a:t>
            </a:r>
            <a:endParaRPr lang="en-US" dirty="0"/>
          </a:p>
        </p:txBody>
      </p:sp>
      <p:sp>
        <p:nvSpPr>
          <p:cNvPr id="3" name="Content Placeholder 2"/>
          <p:cNvSpPr>
            <a:spLocks noGrp="1"/>
          </p:cNvSpPr>
          <p:nvPr>
            <p:ph sz="quarter" idx="1"/>
          </p:nvPr>
        </p:nvSpPr>
        <p:spPr/>
        <p:txBody>
          <a:bodyPr/>
          <a:lstStyle/>
          <a:p>
            <a:r>
              <a:rPr lang="en-US" dirty="0" smtClean="0">
                <a:solidFill>
                  <a:srgbClr val="FF0000"/>
                </a:solidFill>
              </a:rPr>
              <a:t>Embargo Act (1807)</a:t>
            </a:r>
          </a:p>
          <a:p>
            <a:r>
              <a:rPr lang="en-US" dirty="0" smtClean="0"/>
              <a:t>Hated!!!</a:t>
            </a:r>
          </a:p>
          <a:p>
            <a:r>
              <a:rPr lang="en-US" dirty="0" smtClean="0"/>
              <a:t>Jefferson forbade all trade </a:t>
            </a:r>
            <a:r>
              <a:rPr lang="en-US" dirty="0" smtClean="0"/>
              <a:t>with England and France (included ports outside of these nations)</a:t>
            </a:r>
          </a:p>
          <a:p>
            <a:r>
              <a:rPr lang="en-US" dirty="0" smtClean="0"/>
              <a:t>Goal:  hurt the economy of both nations causing them to leave us alone </a:t>
            </a:r>
          </a:p>
          <a:p>
            <a:r>
              <a:rPr lang="en-US" dirty="0" smtClean="0"/>
              <a:t>Avoid war with both nations</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the US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Hurt New England- shipbuilding, port trade, merchants</a:t>
            </a:r>
          </a:p>
          <a:p>
            <a:r>
              <a:rPr lang="en-US" dirty="0" smtClean="0"/>
              <a:t>Hurt South- nowhere to export foodstuff (agricultural products)</a:t>
            </a:r>
          </a:p>
          <a:p>
            <a:endParaRPr lang="en-US" dirty="0" smtClean="0"/>
          </a:p>
          <a:p>
            <a:r>
              <a:rPr lang="en-US" dirty="0" err="1" smtClean="0"/>
              <a:t>Dambargo</a:t>
            </a:r>
            <a:endParaRPr lang="en-US" dirty="0" smtClean="0"/>
          </a:p>
          <a:p>
            <a:r>
              <a:rPr lang="en-US" dirty="0" err="1" smtClean="0"/>
              <a:t>Mobrage</a:t>
            </a:r>
            <a:endParaRPr lang="en-US" dirty="0" smtClean="0"/>
          </a:p>
          <a:p>
            <a:r>
              <a:rPr lang="en-US" dirty="0" smtClean="0"/>
              <a:t>Go Bar ‘</a:t>
            </a:r>
            <a:r>
              <a:rPr lang="en-US" dirty="0" err="1" smtClean="0"/>
              <a:t>Em</a:t>
            </a:r>
            <a:endParaRPr lang="en-US" dirty="0" smtClean="0"/>
          </a:p>
          <a:p>
            <a:r>
              <a:rPr lang="en-US" dirty="0" smtClean="0"/>
              <a:t>O Grab Me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embargo cartoon.jpg"/>
          <p:cNvPicPr>
            <a:picLocks noGrp="1" noChangeAspect="1"/>
          </p:cNvPicPr>
          <p:nvPr>
            <p:ph sz="quarter" idx="1"/>
          </p:nvPr>
        </p:nvPicPr>
        <p:blipFill>
          <a:blip r:embed="rId2" cstate="print"/>
          <a:stretch>
            <a:fillRect/>
          </a:stretch>
        </p:blipFill>
        <p:spPr>
          <a:xfrm>
            <a:off x="609600" y="609600"/>
            <a:ext cx="7831557" cy="585216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smtClean="0"/>
              <a:t>Allegations?  (p225)</a:t>
            </a:r>
            <a:endParaRPr lang="en-US" dirty="0"/>
          </a:p>
        </p:txBody>
      </p:sp>
      <p:sp>
        <p:nvSpPr>
          <p:cNvPr id="6" name="Content Placeholder 5"/>
          <p:cNvSpPr>
            <a:spLocks noGrp="1"/>
          </p:cNvSpPr>
          <p:nvPr>
            <p:ph sz="quarter" idx="2"/>
          </p:nvPr>
        </p:nvSpPr>
        <p:spPr/>
        <p:txBody>
          <a:bodyPr/>
          <a:lstStyle/>
          <a:p>
            <a:r>
              <a:rPr lang="en-US" dirty="0" smtClean="0"/>
              <a:t>Adultery</a:t>
            </a:r>
          </a:p>
          <a:p>
            <a:r>
              <a:rPr lang="en-US" dirty="0" smtClean="0"/>
              <a:t>Fathered mulatto children- with his slave (Sally </a:t>
            </a:r>
            <a:r>
              <a:rPr lang="en-US" dirty="0" err="1" smtClean="0"/>
              <a:t>Hemings</a:t>
            </a:r>
            <a:r>
              <a:rPr lang="en-US" dirty="0" smtClean="0"/>
              <a:t>)</a:t>
            </a:r>
          </a:p>
          <a:p>
            <a:r>
              <a:rPr lang="en-US" dirty="0" smtClean="0"/>
              <a:t>Liberal religious views = atheism</a:t>
            </a:r>
          </a:p>
          <a:p>
            <a:endParaRPr lang="en-US" dirty="0" smtClean="0"/>
          </a:p>
        </p:txBody>
      </p:sp>
      <p:sp>
        <p:nvSpPr>
          <p:cNvPr id="8" name="Content Placeholder 7"/>
          <p:cNvSpPr>
            <a:spLocks noGrp="1"/>
          </p:cNvSpPr>
          <p:nvPr>
            <p:ph sz="quarter" idx="4"/>
          </p:nvPr>
        </p:nvSpPr>
        <p:spPr/>
        <p:txBody>
          <a:bodyPr/>
          <a:lstStyle/>
          <a:p>
            <a:r>
              <a:rPr lang="en-US" dirty="0" smtClean="0"/>
              <a:t>Military build-up but no war</a:t>
            </a:r>
          </a:p>
          <a:p>
            <a:r>
              <a:rPr lang="en-US" dirty="0" smtClean="0"/>
              <a:t>Large national debt</a:t>
            </a:r>
          </a:p>
          <a:p>
            <a:r>
              <a:rPr lang="en-US" dirty="0" smtClean="0"/>
              <a:t>Taxes</a:t>
            </a:r>
          </a:p>
          <a:p>
            <a:pPr>
              <a:buNone/>
            </a:pPr>
            <a:endParaRPr lang="en-US" dirty="0"/>
          </a:p>
        </p:txBody>
      </p:sp>
      <p:sp>
        <p:nvSpPr>
          <p:cNvPr id="5" name="Text Placeholder 4"/>
          <p:cNvSpPr>
            <a:spLocks noGrp="1"/>
          </p:cNvSpPr>
          <p:nvPr>
            <p:ph type="body" sz="quarter" idx="1"/>
          </p:nvPr>
        </p:nvSpPr>
        <p:spPr/>
        <p:txBody>
          <a:bodyPr>
            <a:normAutofit lnSpcReduction="10000"/>
          </a:bodyPr>
          <a:lstStyle/>
          <a:p>
            <a:r>
              <a:rPr lang="en-US" dirty="0" smtClean="0"/>
              <a:t>Democratic- Republicans (Jefferson)</a:t>
            </a:r>
            <a:endParaRPr lang="en-US" dirty="0"/>
          </a:p>
        </p:txBody>
      </p:sp>
      <p:sp>
        <p:nvSpPr>
          <p:cNvPr id="7" name="Text Placeholder 6"/>
          <p:cNvSpPr>
            <a:spLocks noGrp="1"/>
          </p:cNvSpPr>
          <p:nvPr>
            <p:ph type="body" sz="quarter" idx="3"/>
          </p:nvPr>
        </p:nvSpPr>
        <p:spPr/>
        <p:txBody>
          <a:bodyPr/>
          <a:lstStyle/>
          <a:p>
            <a:r>
              <a:rPr lang="en-US" dirty="0" smtClean="0"/>
              <a:t>Federalists (Adams)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Changing Tactics</a:t>
            </a:r>
            <a:endParaRPr lang="en-US" dirty="0"/>
          </a:p>
        </p:txBody>
      </p:sp>
      <p:sp>
        <p:nvSpPr>
          <p:cNvPr id="3" name="Content Placeholder 2"/>
          <p:cNvSpPr>
            <a:spLocks noGrp="1"/>
          </p:cNvSpPr>
          <p:nvPr>
            <p:ph sz="quarter" idx="1"/>
          </p:nvPr>
        </p:nvSpPr>
        <p:spPr/>
        <p:txBody>
          <a:bodyPr/>
          <a:lstStyle/>
          <a:p>
            <a:r>
              <a:rPr lang="en-US" dirty="0" smtClean="0"/>
              <a:t>Repeal of the Embargo Act in 1809</a:t>
            </a:r>
          </a:p>
          <a:p>
            <a:r>
              <a:rPr lang="en-US" dirty="0" smtClean="0"/>
              <a:t>Replacement by the Non-Importation Act</a:t>
            </a:r>
          </a:p>
          <a:p>
            <a:pPr lvl="1"/>
            <a:r>
              <a:rPr lang="en-US" dirty="0" smtClean="0"/>
              <a:t>Reopened trade with everyone EXCEPT England and France</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End of Jefferson’s President</a:t>
            </a:r>
            <a:endParaRPr lang="en-US" dirty="0"/>
          </a:p>
        </p:txBody>
      </p:sp>
      <p:sp>
        <p:nvSpPr>
          <p:cNvPr id="3" name="Content Placeholder 2"/>
          <p:cNvSpPr>
            <a:spLocks noGrp="1"/>
          </p:cNvSpPr>
          <p:nvPr>
            <p:ph sz="quarter" idx="1"/>
          </p:nvPr>
        </p:nvSpPr>
        <p:spPr/>
        <p:txBody>
          <a:bodyPr/>
          <a:lstStyle/>
          <a:p>
            <a:r>
              <a:rPr lang="en-US" dirty="0" smtClean="0"/>
              <a:t>At the conclusion of his 2</a:t>
            </a:r>
            <a:r>
              <a:rPr lang="en-US" baseline="30000" dirty="0" smtClean="0"/>
              <a:t>nd</a:t>
            </a:r>
            <a:r>
              <a:rPr lang="en-US" dirty="0" smtClean="0"/>
              <a:t> term, Jefferson chose to follow Washington’s precedent of only two terms.</a:t>
            </a:r>
          </a:p>
          <a:p>
            <a:r>
              <a:rPr lang="en-US" dirty="0" smtClean="0"/>
              <a:t>Endorsed James Madison for the election of 1808</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style>
          <a:lnRef idx="1">
            <a:schemeClr val="accent4"/>
          </a:lnRef>
          <a:fillRef idx="2">
            <a:schemeClr val="accent4"/>
          </a:fillRef>
          <a:effectRef idx="1">
            <a:schemeClr val="accent4"/>
          </a:effectRef>
          <a:fontRef idx="minor">
            <a:schemeClr val="dk1"/>
          </a:fontRef>
        </p:style>
        <p:txBody>
          <a:bodyPr/>
          <a:lstStyle/>
          <a:p>
            <a:pPr algn="ctr"/>
            <a:r>
              <a:rPr lang="en-US" dirty="0" smtClean="0">
                <a:solidFill>
                  <a:srgbClr val="C00000"/>
                </a:solidFill>
              </a:rPr>
              <a:t>ASSIGNMENT</a:t>
            </a:r>
            <a:endParaRPr lang="en-US" dirty="0">
              <a:solidFill>
                <a:srgbClr val="C00000"/>
              </a:solidFill>
            </a:endParaRPr>
          </a:p>
        </p:txBody>
      </p:sp>
      <p:sp>
        <p:nvSpPr>
          <p:cNvPr id="8" name="Content Placeholder 7"/>
          <p:cNvSpPr>
            <a:spLocks noGrp="1"/>
          </p:cNvSpPr>
          <p:nvPr>
            <p:ph sz="quarter" idx="1"/>
          </p:nvPr>
        </p:nvSpPr>
        <p:spPr/>
        <p:txBody>
          <a:bodyPr/>
          <a:lstStyle/>
          <a:p>
            <a:pPr marL="514350" indent="-514350">
              <a:buFont typeface="+mj-lt"/>
              <a:buAutoNum type="arabicPeriod"/>
            </a:pPr>
            <a:r>
              <a:rPr lang="en-US" dirty="0" smtClean="0"/>
              <a:t>Read “Case Study- The Embargo Act of 1807..”</a:t>
            </a:r>
          </a:p>
          <a:p>
            <a:pPr marL="514350" indent="-514350">
              <a:buNone/>
            </a:pP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pPr algn="ctr"/>
            <a:r>
              <a:rPr lang="en-US" dirty="0" smtClean="0">
                <a:solidFill>
                  <a:srgbClr val="C00000"/>
                </a:solidFill>
              </a:rPr>
              <a:t>You Decide…..</a:t>
            </a:r>
            <a:endParaRPr lang="en-US" dirty="0">
              <a:solidFill>
                <a:srgbClr val="C00000"/>
              </a:solidFill>
            </a:endParaRPr>
          </a:p>
        </p:txBody>
      </p:sp>
      <p:sp>
        <p:nvSpPr>
          <p:cNvPr id="8" name="Content Placeholder 7"/>
          <p:cNvSpPr>
            <a:spLocks noGrp="1"/>
          </p:cNvSpPr>
          <p:nvPr>
            <p:ph sz="quarter" idx="1"/>
          </p:nvPr>
        </p:nvSpPr>
        <p:spPr/>
        <p:style>
          <a:lnRef idx="0">
            <a:scrgbClr r="0" g="0" b="0"/>
          </a:lnRef>
          <a:fillRef idx="1002">
            <a:schemeClr val="dk2"/>
          </a:fillRef>
          <a:effectRef idx="0">
            <a:scrgbClr r="0" g="0" b="0"/>
          </a:effectRef>
          <a:fontRef idx="major"/>
        </p:style>
        <p:txBody>
          <a:bodyPr>
            <a:normAutofit/>
          </a:bodyPr>
          <a:lstStyle/>
          <a:p>
            <a:pPr>
              <a:buNone/>
            </a:pPr>
            <a:r>
              <a:rPr lang="en-US" sz="4000" dirty="0" smtClean="0">
                <a:solidFill>
                  <a:schemeClr val="bg1"/>
                </a:solidFill>
              </a:rPr>
              <a:t>Was the Revolution of 1800 aptly named?  Do you think it was really a revolution?  Why or why not?  </a:t>
            </a:r>
          </a:p>
          <a:p>
            <a:pPr>
              <a:buNone/>
            </a:pPr>
            <a:endParaRPr lang="en-US" sz="4000" dirty="0" smtClean="0">
              <a:solidFill>
                <a:schemeClr val="accent2">
                  <a:lumMod val="40000"/>
                  <a:lumOff val="60000"/>
                </a:schemeClr>
              </a:solidFill>
            </a:endParaRPr>
          </a:p>
          <a:p>
            <a:pPr algn="ctr">
              <a:buNone/>
            </a:pPr>
            <a:r>
              <a:rPr lang="en-US" sz="2400" dirty="0" smtClean="0">
                <a:solidFill>
                  <a:schemeClr val="accent2">
                    <a:lumMod val="40000"/>
                    <a:lumOff val="60000"/>
                  </a:schemeClr>
                </a:solidFill>
              </a:rPr>
              <a:t>Write your answer on a sheet of paper to turn in.  </a:t>
            </a:r>
            <a:endParaRPr lang="en-US" sz="2400" dirty="0">
              <a:solidFill>
                <a:schemeClr val="accent2">
                  <a:lumMod val="40000"/>
                  <a:lumOff val="6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Bloodless Revolution</a:t>
            </a:r>
            <a:endParaRPr lang="en-US" dirty="0"/>
          </a:p>
        </p:txBody>
      </p:sp>
      <p:sp>
        <p:nvSpPr>
          <p:cNvPr id="8" name="Content Placeholder 7"/>
          <p:cNvSpPr>
            <a:spLocks noGrp="1"/>
          </p:cNvSpPr>
          <p:nvPr>
            <p:ph sz="quarter" idx="1"/>
          </p:nvPr>
        </p:nvSpPr>
        <p:spPr/>
        <p:txBody>
          <a:bodyPr>
            <a:normAutofit lnSpcReduction="10000"/>
          </a:bodyPr>
          <a:lstStyle/>
          <a:p>
            <a:r>
              <a:rPr lang="en-US" dirty="0" smtClean="0"/>
              <a:t>First exchange of power in the US</a:t>
            </a:r>
          </a:p>
          <a:p>
            <a:r>
              <a:rPr lang="en-US" dirty="0" smtClean="0"/>
              <a:t>Bloodless exchange-  no rebellion, no revolution, quiet exchange from one President to another</a:t>
            </a:r>
          </a:p>
          <a:p>
            <a:r>
              <a:rPr lang="en-US" dirty="0" smtClean="0"/>
              <a:t>Changeover from Federalist to Dem-Republican</a:t>
            </a:r>
          </a:p>
          <a:p>
            <a:r>
              <a:rPr lang="en-US" dirty="0" smtClean="0"/>
              <a:t>Showcased their democratic spirit and the true difference between America and European nations</a:t>
            </a:r>
          </a:p>
          <a:p>
            <a:endParaRPr lang="en-US" dirty="0" smtClean="0"/>
          </a:p>
          <a:p>
            <a:r>
              <a:rPr lang="en-US" dirty="0" smtClean="0"/>
              <a:t>As a result of the election, the Federalist Party practically disappeared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COMPARE…..</a:t>
            </a:r>
            <a:endParaRPr lang="en-US" dirty="0"/>
          </a:p>
        </p:txBody>
      </p:sp>
      <p:sp>
        <p:nvSpPr>
          <p:cNvPr id="6" name="Text Placeholder 5"/>
          <p:cNvSpPr>
            <a:spLocks noGrp="1"/>
          </p:cNvSpPr>
          <p:nvPr>
            <p:ph type="body" idx="2"/>
          </p:nvPr>
        </p:nvSpPr>
        <p:spPr>
          <a:xfrm>
            <a:off x="609600" y="1752600"/>
            <a:ext cx="2819400" cy="4343400"/>
          </a:xfrm>
        </p:spPr>
        <p:txBody>
          <a:bodyPr>
            <a:normAutofit/>
          </a:bodyPr>
          <a:lstStyle/>
          <a:p>
            <a:r>
              <a:rPr lang="en-US" sz="3200" dirty="0" smtClean="0"/>
              <a:t>…….. the inaugurations of the Federalist Presidents to that of Jefferson.</a:t>
            </a:r>
            <a:endParaRPr lang="en-US" sz="3200" dirty="0"/>
          </a:p>
        </p:txBody>
      </p:sp>
      <p:pic>
        <p:nvPicPr>
          <p:cNvPr id="7" name="Content Placeholder 6" descr="rembrandt-peale-xx-thomas-jefferson-1800_jpg.jpg"/>
          <p:cNvPicPr>
            <a:picLocks noGrp="1" noChangeAspect="1"/>
          </p:cNvPicPr>
          <p:nvPr>
            <p:ph sz="quarter" idx="1"/>
          </p:nvPr>
        </p:nvPicPr>
        <p:blipFill>
          <a:blip r:embed="rId3" cstate="print"/>
          <a:stretch>
            <a:fillRect/>
          </a:stretch>
        </p:blipFill>
        <p:spPr>
          <a:xfrm>
            <a:off x="4038600" y="1600200"/>
            <a:ext cx="4131328" cy="45720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Legislative Changes</a:t>
            </a:r>
            <a:endParaRPr lang="en-US" dirty="0"/>
          </a:p>
        </p:txBody>
      </p:sp>
      <p:sp>
        <p:nvSpPr>
          <p:cNvPr id="3" name="Content Placeholder 2"/>
          <p:cNvSpPr>
            <a:spLocks noGrp="1"/>
          </p:cNvSpPr>
          <p:nvPr>
            <p:ph sz="quarter" idx="1"/>
          </p:nvPr>
        </p:nvSpPr>
        <p:spPr/>
        <p:txBody>
          <a:bodyPr/>
          <a:lstStyle/>
          <a:p>
            <a:r>
              <a:rPr lang="en-US" dirty="0" smtClean="0"/>
              <a:t>Sedition Acts expired in 1801</a:t>
            </a:r>
          </a:p>
          <a:p>
            <a:r>
              <a:rPr lang="en-US" dirty="0" smtClean="0"/>
              <a:t>Alien Act was replaced by the Naturalization Act of 1802.  Residency requirement reduced to 5 years (from 14).</a:t>
            </a:r>
          </a:p>
          <a:p>
            <a:endParaRPr lang="en-US" dirty="0" smtClean="0"/>
          </a:p>
          <a:p>
            <a:r>
              <a:rPr lang="en-US" dirty="0" smtClean="0"/>
              <a:t>Excise tax was repealed-  strained the agrarian society of the South and West too much.  </a:t>
            </a:r>
          </a:p>
          <a:p>
            <a:r>
              <a:rPr lang="en-US" dirty="0" smtClean="0"/>
              <a:t>Government lost $$ annually.</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Military</a:t>
            </a:r>
            <a:endParaRPr lang="en-US" dirty="0"/>
          </a:p>
        </p:txBody>
      </p:sp>
      <p:sp>
        <p:nvSpPr>
          <p:cNvPr id="3" name="Content Placeholder 2"/>
          <p:cNvSpPr>
            <a:spLocks noGrp="1"/>
          </p:cNvSpPr>
          <p:nvPr>
            <p:ph sz="quarter" idx="1"/>
          </p:nvPr>
        </p:nvSpPr>
        <p:spPr/>
        <p:txBody>
          <a:bodyPr/>
          <a:lstStyle/>
          <a:p>
            <a:r>
              <a:rPr lang="en-US" dirty="0" smtClean="0"/>
              <a:t>Reduced the size of the navy</a:t>
            </a:r>
          </a:p>
          <a:p>
            <a:r>
              <a:rPr lang="en-US" dirty="0" smtClean="0"/>
              <a:t>Nearly eliminated the army</a:t>
            </a:r>
          </a:p>
          <a:p>
            <a:r>
              <a:rPr lang="en-US" dirty="0" smtClean="0"/>
              <a:t>No need for a standing army in peacetime</a:t>
            </a:r>
          </a:p>
          <a:p>
            <a:r>
              <a:rPr lang="en-US" dirty="0" smtClean="0"/>
              <a:t>Navy only to defend ships along US coastline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Barbary Pirates</a:t>
            </a:r>
            <a:endParaRPr lang="en-US" dirty="0"/>
          </a:p>
        </p:txBody>
      </p:sp>
      <p:sp>
        <p:nvSpPr>
          <p:cNvPr id="3" name="Content Placeholder 2"/>
          <p:cNvSpPr>
            <a:spLocks noGrp="1"/>
          </p:cNvSpPr>
          <p:nvPr>
            <p:ph sz="quarter" idx="1"/>
          </p:nvPr>
        </p:nvSpPr>
        <p:spPr/>
        <p:txBody>
          <a:bodyPr/>
          <a:lstStyle/>
          <a:p>
            <a:r>
              <a:rPr lang="en-US" dirty="0" smtClean="0"/>
              <a:t>Bribes paid to them to allow unrestricted shipping in the Mediterranean Sea.</a:t>
            </a:r>
          </a:p>
          <a:p>
            <a:r>
              <a:rPr lang="en-US" dirty="0" smtClean="0"/>
              <a:t>Barbary Coast of Africa-  Northern Africa</a:t>
            </a:r>
          </a:p>
          <a:p>
            <a:r>
              <a:rPr lang="en-US" dirty="0" smtClean="0"/>
              <a:t>Jefferson refused to pay them</a:t>
            </a:r>
          </a:p>
          <a:p>
            <a:r>
              <a:rPr lang="en-US" dirty="0" smtClean="0"/>
              <a:t>Fighting between US ships and Barbary states until a treaty was made.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1040</TotalTime>
  <Words>953</Words>
  <Application>Microsoft Office PowerPoint</Application>
  <PresentationFormat>On-screen Show (4:3)</PresentationFormat>
  <Paragraphs>153</Paragraphs>
  <Slides>32</Slides>
  <Notes>3</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Median</vt:lpstr>
      <vt:lpstr>Jefferson’s Presidency</vt:lpstr>
      <vt:lpstr>The Beginning of Mudslinging</vt:lpstr>
      <vt:lpstr>Allegations?  (p225)</vt:lpstr>
      <vt:lpstr>You Decide…..</vt:lpstr>
      <vt:lpstr>Bloodless Revolution</vt:lpstr>
      <vt:lpstr>COMPARE…..</vt:lpstr>
      <vt:lpstr>Legislative Changes</vt:lpstr>
      <vt:lpstr>Military</vt:lpstr>
      <vt:lpstr>Barbary Pirates</vt:lpstr>
      <vt:lpstr>Judiciary Act of 1801</vt:lpstr>
      <vt:lpstr>Chief Justice John Marshall</vt:lpstr>
      <vt:lpstr>European Interactions</vt:lpstr>
      <vt:lpstr>Louisiana Purchase</vt:lpstr>
      <vt:lpstr>Napoleon</vt:lpstr>
      <vt:lpstr>Conflict of Conscience</vt:lpstr>
      <vt:lpstr>Slide 16</vt:lpstr>
      <vt:lpstr>Corps of Discovery</vt:lpstr>
      <vt:lpstr>Slide 18</vt:lpstr>
      <vt:lpstr>Notebooks of Meriwether Lewis</vt:lpstr>
      <vt:lpstr>Corps of Discovery Map</vt:lpstr>
      <vt:lpstr>Treason??</vt:lpstr>
      <vt:lpstr>Death of Hamilton</vt:lpstr>
      <vt:lpstr>British- France War</vt:lpstr>
      <vt:lpstr>Loss of neutral trading rights</vt:lpstr>
      <vt:lpstr>Impressment</vt:lpstr>
      <vt:lpstr>The Chesapeake Affair</vt:lpstr>
      <vt:lpstr>Jefferson Responds</vt:lpstr>
      <vt:lpstr>Impact on the US</vt:lpstr>
      <vt:lpstr>Slide 29</vt:lpstr>
      <vt:lpstr>Changing Tactics</vt:lpstr>
      <vt:lpstr>End of Jefferson’s President</vt:lpstr>
      <vt:lpstr>ASSIGNMENT</vt:lpstr>
    </vt:vector>
  </TitlesOfParts>
  <Company>Augusta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Augusta County Schools</dc:creator>
  <cp:lastModifiedBy>Augusta County Schools</cp:lastModifiedBy>
  <cp:revision>147</cp:revision>
  <dcterms:created xsi:type="dcterms:W3CDTF">2010-10-13T12:52:47Z</dcterms:created>
  <dcterms:modified xsi:type="dcterms:W3CDTF">2011-11-02T17:43:10Z</dcterms:modified>
</cp:coreProperties>
</file>